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7" r:id="rId1"/>
  </p:sldMasterIdLst>
  <p:notesMasterIdLst>
    <p:notesMasterId r:id="rId21"/>
  </p:notesMasterIdLst>
  <p:sldIdLst>
    <p:sldId id="256" r:id="rId2"/>
    <p:sldId id="258" r:id="rId3"/>
    <p:sldId id="257" r:id="rId4"/>
    <p:sldId id="279" r:id="rId5"/>
    <p:sldId id="280" r:id="rId6"/>
    <p:sldId id="260" r:id="rId7"/>
    <p:sldId id="261" r:id="rId8"/>
    <p:sldId id="281" r:id="rId9"/>
    <p:sldId id="263" r:id="rId10"/>
    <p:sldId id="272" r:id="rId11"/>
    <p:sldId id="262" r:id="rId12"/>
    <p:sldId id="273" r:id="rId13"/>
    <p:sldId id="275" r:id="rId14"/>
    <p:sldId id="274" r:id="rId15"/>
    <p:sldId id="276" r:id="rId16"/>
    <p:sldId id="277" r:id="rId17"/>
    <p:sldId id="278" r:id="rId18"/>
    <p:sldId id="270" r:id="rId19"/>
    <p:sldId id="271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3F9E1-BF41-A648-887D-D65342E32662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91D4-98D4-BA44-98A7-A6EF0EA09DD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</a:t>
            </a:r>
            <a:r>
              <a:rPr lang="fr-FR" dirty="0" err="1" smtClean="0"/>
              <a:t>pell</a:t>
            </a:r>
            <a:r>
              <a:rPr lang="fr-FR" dirty="0" smtClean="0"/>
              <a:t> bonjour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Muriel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Show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movie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Show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movie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Roger + Muriel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Roger </a:t>
            </a:r>
          </a:p>
          <a:p>
            <a:r>
              <a:rPr lang="fr-FR" dirty="0" smtClean="0"/>
              <a:t>V</a:t>
            </a:r>
            <a:r>
              <a:rPr lang="fr-FR" dirty="0" err="1" smtClean="0"/>
              <a:t>ideos</a:t>
            </a:r>
            <a:r>
              <a:rPr lang="fr-FR" dirty="0" smtClean="0"/>
              <a:t> English </a:t>
            </a:r>
            <a:r>
              <a:rPr lang="fr-FR" dirty="0" err="1" smtClean="0"/>
              <a:t>spelling</a:t>
            </a:r>
            <a:r>
              <a:rPr lang="fr-FR" dirty="0" smtClean="0"/>
              <a:t> Bee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91D4-98D4-BA44-98A7-A6EF0EA09DD2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F85F5-FB5E-4F79-A561-97039C58DE01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/>
              <a:pPr/>
              <a:t>‹#›</a:t>
            </a:fld>
            <a:endParaRPr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7EA270-0B35-B245-B324-A254CCBD5855}" type="datetimeFigureOut">
              <a:rPr lang="fr-FR" smtClean="0"/>
              <a:pPr/>
              <a:t>12/11/20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1B5070E5-14B3-4949-B4A5-116BDB65943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uriel@africanspellingbee.com" TargetMode="Externa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diR71TT-SINwjM&amp;tbnid=K84w8mxj72CZPM:&amp;ved=&amp;url=http://www.avclub.com/articles/spelling-bee-my-baby,93604/&amp;ei=pKWLUqOTLtKUhQfpooGIBg&amp;bvm=bv.56643336,d.ZG4&amp;psig=AFQjCNGf1Mm2bjeMvjBKNnTwScGsBW0JoA&amp;ust=1384970021051038" TargetMode="External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5029200"/>
          </a:xfrm>
        </p:spPr>
        <p:txBody>
          <a:bodyPr>
            <a:normAutofit/>
          </a:bodyPr>
          <a:lstStyle/>
          <a:p>
            <a:r>
              <a:rPr lang="fr-FR" dirty="0" smtClean="0"/>
              <a:t>EPELLE-MOI </a:t>
            </a:r>
            <a:br>
              <a:rPr lang="fr-FR" dirty="0" smtClean="0"/>
            </a:br>
            <a:r>
              <a:rPr lang="fr-FR" dirty="0" smtClean="0"/>
              <a:t>AFRIQUE DU SUD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«</a:t>
            </a:r>
            <a:r>
              <a:rPr lang="fr-FR" i="1" dirty="0" smtClean="0"/>
              <a:t> French </a:t>
            </a:r>
            <a:r>
              <a:rPr lang="fr-FR" i="1" dirty="0" err="1" smtClean="0"/>
              <a:t>Spelling</a:t>
            </a:r>
            <a:r>
              <a:rPr lang="fr-FR" i="1" dirty="0" smtClean="0"/>
              <a:t> Bee</a:t>
            </a:r>
            <a:r>
              <a:rPr lang="fr-FR" dirty="0" smtClean="0"/>
              <a:t> »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914400" y="286434"/>
            <a:ext cx="7162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 smtClean="0">
                <a:latin typeface="Monaco"/>
                <a:cs typeface="Monaco"/>
              </a:rPr>
              <a:t>WEBINAIRE NOVEMBRE 2020</a:t>
            </a:r>
            <a:endParaRPr lang="fr-FR" sz="3200" dirty="0">
              <a:latin typeface="Monaco"/>
              <a:cs typeface="Monaco"/>
            </a:endParaRPr>
          </a:p>
        </p:txBody>
      </p:sp>
      <p:pic>
        <p:nvPicPr>
          <p:cNvPr id="6" name="Image 5" descr="AEM_PrimaryLogo_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687" y="4648200"/>
            <a:ext cx="2126113" cy="1981200"/>
          </a:xfrm>
          <a:prstGeom prst="rect">
            <a:avLst/>
          </a:prstGeom>
        </p:spPr>
      </p:pic>
      <p:pic>
        <p:nvPicPr>
          <p:cNvPr id="7" name="Image 6" descr="logoAmb-Afrique-du-Su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804488"/>
            <a:ext cx="2362200" cy="1668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1336956"/>
          </a:xfrm>
        </p:spPr>
        <p:txBody>
          <a:bodyPr>
            <a:normAutofit/>
          </a:bodyPr>
          <a:lstStyle/>
          <a:p>
            <a:r>
              <a:rPr lang="fr-FR" dirty="0" smtClean="0"/>
              <a:t>Coordinatrice « Epelle-moi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2057400"/>
            <a:ext cx="8042276" cy="43434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Consultante en Education;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Expérience;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Rôle.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>
                <a:hlinkClick r:id="rId3"/>
              </a:rPr>
              <a:t>muriel@africanspellingbee.com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pic>
        <p:nvPicPr>
          <p:cNvPr id="5" name="Image 4" descr="AEM_PrimaryLogo_RG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687" y="4648200"/>
            <a:ext cx="2126113" cy="1981200"/>
          </a:xfrm>
          <a:prstGeom prst="rect">
            <a:avLst/>
          </a:prstGeom>
          <a:ln w="381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13764"/>
            <a:ext cx="9448800" cy="502024"/>
          </a:xfrm>
        </p:spPr>
        <p:txBody>
          <a:bodyPr>
            <a:noAutofit/>
          </a:bodyPr>
          <a:lstStyle/>
          <a:p>
            <a:r>
              <a:rPr lang="fr-FR" sz="3600" dirty="0" smtClean="0"/>
              <a:t>AFRICAN SPELLING BEE FEDERATION</a:t>
            </a:r>
            <a:endParaRPr lang="fr-FR" sz="3600" dirty="0"/>
          </a:p>
        </p:txBody>
      </p:sp>
      <p:pic>
        <p:nvPicPr>
          <p:cNvPr id="9" name="Image 8" descr="IMG-20191020-WA00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287" y="1066800"/>
            <a:ext cx="3257551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 descr="IMG-20191022-WA0002.jpg"/>
          <p:cNvPicPr>
            <a:picLocks noChangeAspect="1"/>
          </p:cNvPicPr>
          <p:nvPr/>
        </p:nvPicPr>
        <p:blipFill>
          <a:blip r:embed="rId4"/>
          <a:srcRect l="18254" t="19048" r="7672"/>
          <a:stretch>
            <a:fillRect/>
          </a:stretch>
        </p:blipFill>
        <p:spPr>
          <a:xfrm>
            <a:off x="114300" y="1066800"/>
            <a:ext cx="3124199" cy="4552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IMG-20191022-WA0022.jpg"/>
          <p:cNvPicPr>
            <a:picLocks noChangeAspect="1"/>
          </p:cNvPicPr>
          <p:nvPr/>
        </p:nvPicPr>
        <p:blipFill>
          <a:blip r:embed="rId5"/>
          <a:srcRect l="15634" r="8432"/>
          <a:stretch>
            <a:fillRect/>
          </a:stretch>
        </p:blipFill>
        <p:spPr>
          <a:xfrm>
            <a:off x="1676400" y="3184431"/>
            <a:ext cx="4572000" cy="3773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-228600"/>
            <a:ext cx="9448800" cy="857250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rgbClr val="000000"/>
                </a:solidFill>
              </a:rPr>
              <a:t>EPELLE-MOI AFRIQUE DU SUD</a:t>
            </a:r>
            <a:endParaRPr lang="fr-FR" sz="3600" dirty="0">
              <a:solidFill>
                <a:srgbClr val="000000"/>
              </a:solidFill>
            </a:endParaRPr>
          </a:p>
        </p:txBody>
      </p:sp>
      <p:pic>
        <p:nvPicPr>
          <p:cNvPr id="8" name="Image 7" descr="IMG_38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57250"/>
            <a:ext cx="5113867" cy="28765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Image 9" descr="IMG_38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104900"/>
            <a:ext cx="3486150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 10" descr="IMG_385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3505200"/>
            <a:ext cx="4191000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Notre vidéo</a:t>
            </a:r>
            <a:endParaRPr lang="fr-FR" dirty="0"/>
          </a:p>
        </p:txBody>
      </p:sp>
      <p:pic>
        <p:nvPicPr>
          <p:cNvPr id="10" name="Espace réservé du contenu 9" descr="Screen Shot 2020-11-06 at 15.51.26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970" r="-397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1760" y="434788"/>
            <a:ext cx="6289676" cy="654424"/>
          </a:xfrm>
        </p:spPr>
        <p:txBody>
          <a:bodyPr/>
          <a:lstStyle/>
          <a:p>
            <a:pPr algn="l"/>
            <a:r>
              <a:rPr lang="fr-FR" dirty="0" smtClean="0"/>
              <a:t>Les objectifs: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1447800"/>
            <a:ext cx="8042276" cy="493516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Pratiquer &amp; perfectionner le </a:t>
            </a:r>
            <a:r>
              <a:rPr lang="fr-FR" b="1" dirty="0" smtClean="0">
                <a:solidFill>
                  <a:schemeClr val="tx1"/>
                </a:solidFill>
              </a:rPr>
              <a:t>vocabulaire</a:t>
            </a:r>
            <a:r>
              <a:rPr lang="fr-FR" dirty="0" smtClean="0">
                <a:solidFill>
                  <a:schemeClr val="tx1"/>
                </a:solidFill>
              </a:rPr>
              <a:t>; 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Améliorer la </a:t>
            </a:r>
            <a:r>
              <a:rPr lang="fr-FR" b="1" dirty="0" smtClean="0">
                <a:solidFill>
                  <a:schemeClr val="tx1"/>
                </a:solidFill>
              </a:rPr>
              <a:t>mémoire </a:t>
            </a:r>
            <a:r>
              <a:rPr lang="fr-FR" dirty="0" smtClean="0">
                <a:solidFill>
                  <a:schemeClr val="tx1"/>
                </a:solidFill>
              </a:rPr>
              <a:t>&amp; la </a:t>
            </a:r>
            <a:r>
              <a:rPr lang="fr-FR" b="1" dirty="0" smtClean="0">
                <a:solidFill>
                  <a:schemeClr val="tx1"/>
                </a:solidFill>
              </a:rPr>
              <a:t>prononciation</a:t>
            </a:r>
            <a:r>
              <a:rPr lang="fr-FR" dirty="0" smtClean="0">
                <a:solidFill>
                  <a:schemeClr val="tx1"/>
                </a:solidFill>
              </a:rPr>
              <a:t>;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Encourager la </a:t>
            </a:r>
            <a:r>
              <a:rPr lang="fr-FR" b="1" dirty="0" smtClean="0">
                <a:solidFill>
                  <a:schemeClr val="tx1"/>
                </a:solidFill>
              </a:rPr>
              <a:t>lecture</a:t>
            </a:r>
            <a:r>
              <a:rPr lang="fr-FR" dirty="0" smtClean="0">
                <a:solidFill>
                  <a:schemeClr val="tx1"/>
                </a:solidFill>
              </a:rPr>
              <a:t>;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Développer l’</a:t>
            </a:r>
            <a:r>
              <a:rPr lang="fr-FR" b="1" dirty="0" smtClean="0">
                <a:solidFill>
                  <a:schemeClr val="tx1"/>
                </a:solidFill>
              </a:rPr>
              <a:t>orthographe </a:t>
            </a:r>
            <a:r>
              <a:rPr lang="fr-FR" dirty="0" smtClean="0">
                <a:solidFill>
                  <a:schemeClr val="tx1"/>
                </a:solidFill>
              </a:rPr>
              <a:t>dans la langue française; 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Promouvoir </a:t>
            </a:r>
            <a:r>
              <a:rPr lang="fr-FR" dirty="0" smtClean="0">
                <a:solidFill>
                  <a:schemeClr val="tx1"/>
                </a:solidFill>
              </a:rPr>
              <a:t>l’apprentissage du français sur tout le continent Africain;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Motiver </a:t>
            </a:r>
            <a:r>
              <a:rPr lang="fr-FR" dirty="0" smtClean="0">
                <a:solidFill>
                  <a:schemeClr val="tx1"/>
                </a:solidFill>
              </a:rPr>
              <a:t>les enfants dans leur apprentissage de la langue;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Améliorer les compétences de </a:t>
            </a:r>
            <a:r>
              <a:rPr lang="fr-FR" b="1" dirty="0" smtClean="0">
                <a:solidFill>
                  <a:schemeClr val="tx1"/>
                </a:solidFill>
              </a:rPr>
              <a:t>communication </a:t>
            </a:r>
            <a:r>
              <a:rPr lang="fr-FR" dirty="0" smtClean="0">
                <a:solidFill>
                  <a:schemeClr val="tx1"/>
                </a:solidFill>
              </a:rPr>
              <a:t>et </a:t>
            </a:r>
            <a:r>
              <a:rPr lang="fr-FR" b="1" dirty="0" smtClean="0">
                <a:solidFill>
                  <a:schemeClr val="tx1"/>
                </a:solidFill>
              </a:rPr>
              <a:t>l’élocution</a:t>
            </a:r>
            <a:r>
              <a:rPr lang="fr-FR" dirty="0" smtClean="0">
                <a:solidFill>
                  <a:schemeClr val="tx1"/>
                </a:solidFill>
              </a:rPr>
              <a:t>;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Développer le </a:t>
            </a:r>
            <a:r>
              <a:rPr lang="fr-FR" b="1" dirty="0" smtClean="0">
                <a:solidFill>
                  <a:schemeClr val="tx1"/>
                </a:solidFill>
              </a:rPr>
              <a:t>multiculturalisme</a:t>
            </a:r>
            <a:r>
              <a:rPr lang="fr-FR" dirty="0" smtClean="0">
                <a:solidFill>
                  <a:schemeClr val="tx1"/>
                </a:solidFill>
              </a:rPr>
              <a:t>.</a:t>
            </a:r>
          </a:p>
          <a:p>
            <a:endParaRPr lang="fr-FR" dirty="0"/>
          </a:p>
        </p:txBody>
      </p:sp>
      <p:pic>
        <p:nvPicPr>
          <p:cNvPr id="6" name="Image 5" descr="AEM_PrimaryLogo_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436" y="98612"/>
            <a:ext cx="2126113" cy="1981200"/>
          </a:xfrm>
          <a:prstGeom prst="rect">
            <a:avLst/>
          </a:prstGeom>
          <a:ln w="381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81000" y="0"/>
            <a:ext cx="8042276" cy="914400"/>
          </a:xfrm>
        </p:spPr>
        <p:txBody>
          <a:bodyPr/>
          <a:lstStyle/>
          <a:p>
            <a:r>
              <a:rPr lang="fr-FR" dirty="0" smtClean="0"/>
              <a:t>Notre vision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2019/2020: PHASE PILOTE – écoles de Pretoria / Johannesburg</a:t>
            </a:r>
          </a:p>
          <a:p>
            <a:pPr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</a:rPr>
              <a:t>Finale 7 Mars – journée de la Francophonie;</a:t>
            </a:r>
          </a:p>
          <a:p>
            <a:pPr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</a:rPr>
              <a:t>Compétitions ‘écoles / régionales’</a:t>
            </a:r>
            <a:r>
              <a:rPr lang="fr-FR" dirty="0" smtClean="0"/>
              <a:t>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2020/2021: Afrique du Sud</a:t>
            </a:r>
          </a:p>
          <a:p>
            <a:pPr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</a:rPr>
              <a:t>Compétitions ‘écoles / régionales / nationales’.</a:t>
            </a:r>
          </a:p>
          <a:p>
            <a:pPr>
              <a:buFont typeface="Wingdings" charset="2"/>
              <a:buChar char="ü"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2020/2021: </a:t>
            </a:r>
            <a:r>
              <a:rPr lang="fr-FR" dirty="0" err="1" smtClean="0">
                <a:solidFill>
                  <a:srgbClr val="FF0000"/>
                </a:solidFill>
              </a:rPr>
              <a:t>African</a:t>
            </a:r>
            <a:r>
              <a:rPr lang="fr-FR" dirty="0" smtClean="0">
                <a:solidFill>
                  <a:srgbClr val="FF0000"/>
                </a:solidFill>
              </a:rPr>
              <a:t> continent</a:t>
            </a:r>
          </a:p>
          <a:p>
            <a:pPr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</a:rPr>
              <a:t>Compétitions ‘écoles / régionales / nationales / continentales’.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6" name="Image 5" descr="AEM_PrimaryLogo_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328" y="2971800"/>
            <a:ext cx="1635472" cy="1524000"/>
          </a:xfrm>
          <a:prstGeom prst="rect">
            <a:avLst/>
          </a:prstGeom>
          <a:ln w="381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20 écoles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1828800"/>
            <a:ext cx="7223125" cy="3733799"/>
          </a:xfrm>
        </p:spPr>
        <p:txBody>
          <a:bodyPr/>
          <a:lstStyle/>
          <a:p>
            <a:pPr algn="ctr"/>
            <a:r>
              <a:rPr lang="fr-FR" dirty="0" smtClean="0"/>
              <a:t>12 écoles Gauteng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4 écoles KZN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4 écoles Western Cape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68324" y="1846122"/>
            <a:ext cx="8042276" cy="1336956"/>
          </a:xfrm>
        </p:spPr>
        <p:txBody>
          <a:bodyPr/>
          <a:lstStyle/>
          <a:p>
            <a:r>
              <a:rPr lang="fr-FR" dirty="0" smtClean="0"/>
              <a:t>3 catégories</a:t>
            </a:r>
            <a:endParaRPr lang="fr-FR" dirty="0"/>
          </a:p>
        </p:txBody>
      </p:sp>
      <p:cxnSp>
        <p:nvCxnSpPr>
          <p:cNvPr id="10" name="Connecteur droit avec flèche 9"/>
          <p:cNvCxnSpPr/>
          <p:nvPr/>
        </p:nvCxnSpPr>
        <p:spPr>
          <a:xfrm rot="5400000" flipH="1" flipV="1">
            <a:off x="4877594" y="2095103"/>
            <a:ext cx="609600" cy="229394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uage 11"/>
          <p:cNvSpPr/>
          <p:nvPr/>
        </p:nvSpPr>
        <p:spPr>
          <a:xfrm>
            <a:off x="4495800" y="533400"/>
            <a:ext cx="3657600" cy="1371600"/>
          </a:xfrm>
          <a:prstGeom prst="cloud">
            <a:avLst/>
          </a:prstGeom>
          <a:gradFill flip="none" rotWithShape="1">
            <a:gsLst>
              <a:gs pos="6100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  <a:gs pos="9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SENIOR </a:t>
            </a:r>
            <a:r>
              <a:rPr lang="fr-FR" b="1" u="sng" dirty="0" smtClean="0">
                <a:solidFill>
                  <a:schemeClr val="tx1"/>
                </a:solidFill>
              </a:rPr>
              <a:t>NON </a:t>
            </a:r>
            <a:r>
              <a:rPr lang="fr-FR" b="1" dirty="0" smtClean="0">
                <a:solidFill>
                  <a:schemeClr val="tx1"/>
                </a:solidFill>
              </a:rPr>
              <a:t>FRANCOPHONE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3" name="Nuage 12"/>
          <p:cNvSpPr/>
          <p:nvPr/>
        </p:nvSpPr>
        <p:spPr>
          <a:xfrm>
            <a:off x="4953000" y="4291036"/>
            <a:ext cx="3657600" cy="1371600"/>
          </a:xfrm>
          <a:prstGeom prst="cloud">
            <a:avLst/>
          </a:prstGeom>
          <a:gradFill flip="none" rotWithShape="1">
            <a:gsLst>
              <a:gs pos="40000">
                <a:srgbClr val="FFFF00">
                  <a:alpha val="84000"/>
                </a:srgbClr>
              </a:gs>
              <a:gs pos="100000">
                <a:srgbClr val="FFFFFF">
                  <a:alpha val="53000"/>
                </a:srgbClr>
              </a:gs>
              <a:gs pos="99000">
                <a:schemeClr val="bg1">
                  <a:lumMod val="75000"/>
                  <a:alpha val="66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SENIOR FRANCOPHONE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rot="16200000" flipH="1">
            <a:off x="4971116" y="3508655"/>
            <a:ext cx="878962" cy="68580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uage 15"/>
          <p:cNvSpPr/>
          <p:nvPr/>
        </p:nvSpPr>
        <p:spPr>
          <a:xfrm>
            <a:off x="838200" y="4044718"/>
            <a:ext cx="3657600" cy="1371600"/>
          </a:xfrm>
          <a:prstGeom prst="cloud">
            <a:avLst/>
          </a:prstGeom>
          <a:gradFill flip="none" rotWithShape="1">
            <a:gsLst>
              <a:gs pos="40000">
                <a:srgbClr val="FFFF00">
                  <a:alpha val="84000"/>
                </a:srgbClr>
              </a:gs>
              <a:gs pos="100000">
                <a:srgbClr val="FFFFFF">
                  <a:alpha val="53000"/>
                </a:srgbClr>
              </a:gs>
              <a:gs pos="99000">
                <a:schemeClr val="bg1">
                  <a:lumMod val="75000"/>
                  <a:alpha val="66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JUNIOR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FRANCOPHONE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rot="10800000" flipV="1">
            <a:off x="3390503" y="3183078"/>
            <a:ext cx="837406" cy="73268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AEM_PrimaryLogo_RG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4" y="380999"/>
            <a:ext cx="1965325" cy="1831371"/>
          </a:xfrm>
          <a:prstGeom prst="rect">
            <a:avLst/>
          </a:prstGeom>
          <a:ln w="381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Rectangle à coins arrondis 19"/>
          <p:cNvSpPr/>
          <p:nvPr/>
        </p:nvSpPr>
        <p:spPr>
          <a:xfrm>
            <a:off x="6477000" y="1541322"/>
            <a:ext cx="2133600" cy="973278"/>
          </a:xfrm>
          <a:prstGeom prst="roundRect">
            <a:avLst/>
          </a:prstGeom>
          <a:gradFill flip="none" rotWithShape="1">
            <a:gsLst>
              <a:gs pos="7100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  <a:gs pos="88000">
                <a:schemeClr val="tx2">
                  <a:lumMod val="10000"/>
                  <a:lumOff val="90000"/>
                  <a:alpha val="86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</a:rPr>
              <a:t>GRADES </a:t>
            </a:r>
          </a:p>
          <a:p>
            <a:pPr algn="ctr"/>
            <a:r>
              <a:rPr lang="fr-FR" b="1" dirty="0" smtClean="0">
                <a:solidFill>
                  <a:srgbClr val="000000"/>
                </a:solidFill>
              </a:rPr>
              <a:t>10 &amp; 11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6477000" y="5416318"/>
            <a:ext cx="2133600" cy="973278"/>
          </a:xfrm>
          <a:prstGeom prst="roundRect">
            <a:avLst/>
          </a:prstGeom>
          <a:gradFill flip="none" rotWithShape="1">
            <a:gsLst>
              <a:gs pos="7100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  <a:gs pos="88000">
                <a:schemeClr val="tx2">
                  <a:lumMod val="10000"/>
                  <a:lumOff val="90000"/>
                  <a:alpha val="86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</a:rPr>
              <a:t>A partir de </a:t>
            </a:r>
          </a:p>
          <a:p>
            <a:pPr algn="ctr"/>
            <a:r>
              <a:rPr lang="fr-FR" b="1" dirty="0" smtClean="0">
                <a:solidFill>
                  <a:srgbClr val="000000"/>
                </a:solidFill>
              </a:rPr>
              <a:t>14 ans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256902" y="5175997"/>
            <a:ext cx="2133600" cy="973278"/>
          </a:xfrm>
          <a:prstGeom prst="roundRect">
            <a:avLst/>
          </a:prstGeom>
          <a:gradFill flip="none" rotWithShape="1">
            <a:gsLst>
              <a:gs pos="7100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  <a:gs pos="88000">
                <a:schemeClr val="tx2">
                  <a:lumMod val="10000"/>
                  <a:lumOff val="90000"/>
                  <a:alpha val="86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</a:rPr>
              <a:t>GRADES </a:t>
            </a:r>
          </a:p>
          <a:p>
            <a:pPr algn="ctr"/>
            <a:r>
              <a:rPr lang="fr-FR" b="1" dirty="0" smtClean="0">
                <a:solidFill>
                  <a:srgbClr val="000000"/>
                </a:solidFill>
              </a:rPr>
              <a:t>4&amp; 5</a:t>
            </a:r>
          </a:p>
          <a:p>
            <a:pPr algn="ctr"/>
            <a:r>
              <a:rPr lang="fr-FR" b="1" dirty="0" smtClean="0">
                <a:solidFill>
                  <a:srgbClr val="000000"/>
                </a:solidFill>
              </a:rPr>
              <a:t>(CM1 &amp; CM2)</a:t>
            </a:r>
            <a:endParaRPr lang="fr-FR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Screen Shot 2020-02-01 at 10.54.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0" y="1727200"/>
            <a:ext cx="6426200" cy="5130800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pic>
        <p:nvPicPr>
          <p:cNvPr id="5" name="Espace réservé du contenu 4" descr="Screen Shot 2020-02-01 at 10.54.02.pn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583" b="-2890"/>
          <a:stretch>
            <a:fillRect/>
          </a:stretch>
        </p:blipFill>
        <p:spPr>
          <a:xfrm>
            <a:off x="-1" y="0"/>
            <a:ext cx="6653717" cy="4114800"/>
          </a:xfrm>
          <a:ln w="19050" cmpd="sng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compétition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0000"/>
                </a:solidFill>
              </a:rPr>
              <a:t>Ressources pédagogiques à disposition;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Gratuite;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Suivi par la coordinatrice – visite d’écoles;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Certificat pour chaque participant et de nombreux prix;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3 phases: </a:t>
            </a:r>
          </a:p>
          <a:p>
            <a:pPr>
              <a:buNone/>
            </a:pPr>
            <a:r>
              <a:rPr lang="fr-FR" dirty="0" smtClean="0">
                <a:solidFill>
                  <a:srgbClr val="000000"/>
                </a:solidFill>
              </a:rPr>
              <a:t>écoles / régional / national.</a:t>
            </a:r>
          </a:p>
          <a:p>
            <a:pPr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4" name="Picture 4" descr="http://media.avclub.com/images/425/425992/16x9/627.jpg?200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633494"/>
            <a:ext cx="3962400" cy="2224506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83024"/>
          </a:xfrm>
        </p:spPr>
        <p:txBody>
          <a:bodyPr/>
          <a:lstStyle/>
          <a:p>
            <a:r>
              <a:rPr lang="fr-FR" dirty="0" smtClean="0"/>
              <a:t>ETAPE 1: écoles</a:t>
            </a:r>
            <a:endParaRPr lang="fr-FR" dirty="0"/>
          </a:p>
        </p:txBody>
      </p:sp>
      <p:pic>
        <p:nvPicPr>
          <p:cNvPr id="4" name="Espace réservé du contenu 3" descr="Screen Shot 2020-11-07 at 18.52.59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2188" r="-12188"/>
          <a:stretch>
            <a:fillRect/>
          </a:stretch>
        </p:blipFill>
        <p:spPr>
          <a:xfrm>
            <a:off x="-1" y="1303552"/>
            <a:ext cx="8763001" cy="47326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83024"/>
          </a:xfrm>
        </p:spPr>
        <p:txBody>
          <a:bodyPr/>
          <a:lstStyle/>
          <a:p>
            <a:r>
              <a:rPr lang="fr-FR" dirty="0" smtClean="0"/>
              <a:t>ETAPE 2: régional</a:t>
            </a:r>
            <a:endParaRPr lang="fr-FR" dirty="0"/>
          </a:p>
        </p:txBody>
      </p:sp>
      <p:pic>
        <p:nvPicPr>
          <p:cNvPr id="6" name="Espace réservé du contenu 5" descr="Screen Shot 2020-11-07 at 18.54.47.png"/>
          <p:cNvPicPr>
            <a:picLocks noGrp="1" noChangeAspect="1"/>
          </p:cNvPicPr>
          <p:nvPr>
            <p:ph idx="1"/>
          </p:nvPr>
        </p:nvPicPr>
        <p:blipFill>
          <a:blip r:embed="rId2"/>
          <a:srcRect l="-9996" r="-9996"/>
          <a:stretch>
            <a:fillRect/>
          </a:stretch>
        </p:blipFill>
        <p:spPr>
          <a:xfrm>
            <a:off x="183371" y="1524000"/>
            <a:ext cx="8579630" cy="46336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83024"/>
          </a:xfrm>
        </p:spPr>
        <p:txBody>
          <a:bodyPr/>
          <a:lstStyle/>
          <a:p>
            <a:r>
              <a:rPr lang="fr-FR" dirty="0" smtClean="0"/>
              <a:t>ETAPE 1: national</a:t>
            </a:r>
            <a:endParaRPr lang="fr-FR" dirty="0"/>
          </a:p>
        </p:txBody>
      </p:sp>
      <p:pic>
        <p:nvPicPr>
          <p:cNvPr id="6" name="Espace réservé du contenu 5" descr="Screen Shot 2020-11-07 at 18.57.14.png"/>
          <p:cNvPicPr>
            <a:picLocks noGrp="1" noChangeAspect="1"/>
          </p:cNvPicPr>
          <p:nvPr>
            <p:ph idx="1"/>
          </p:nvPr>
        </p:nvPicPr>
        <p:blipFill>
          <a:blip r:embed="rId2"/>
          <a:srcRect l="-9488" r="-9488"/>
          <a:stretch>
            <a:fillRect/>
          </a:stretch>
        </p:blipFill>
        <p:spPr>
          <a:xfrm>
            <a:off x="125997" y="1371601"/>
            <a:ext cx="9018003" cy="48703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Screen Shot 2020-11-17 at 14.32.43.png"/>
          <p:cNvPicPr>
            <a:picLocks noGrp="1" noChangeAspect="1"/>
          </p:cNvPicPr>
          <p:nvPr>
            <p:ph idx="1"/>
          </p:nvPr>
        </p:nvPicPr>
        <p:blipFill>
          <a:blip r:embed="rId2"/>
          <a:srcRect l="-9950" r="-9950"/>
          <a:stretch>
            <a:fillRect/>
          </a:stretch>
        </p:blipFill>
        <p:spPr>
          <a:xfrm>
            <a:off x="-381000" y="533400"/>
            <a:ext cx="10017572" cy="5410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381000"/>
            <a:ext cx="8042276" cy="1111624"/>
          </a:xfrm>
        </p:spPr>
        <p:txBody>
          <a:bodyPr/>
          <a:lstStyle/>
          <a:p>
            <a:r>
              <a:rPr lang="fr-FR" u="sng" dirty="0" smtClean="0"/>
              <a:t>DOCUMENTS IMPORTANTS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2057400"/>
            <a:ext cx="8042276" cy="3352800"/>
          </a:xfrm>
        </p:spPr>
        <p:txBody>
          <a:bodyPr>
            <a:normAutofit lnSpcReduction="10000"/>
          </a:bodyPr>
          <a:lstStyle/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Livret du professeur</a:t>
            </a:r>
          </a:p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Règles </a:t>
            </a:r>
          </a:p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Accents &amp; terminologies</a:t>
            </a:r>
          </a:p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Liste de mots</a:t>
            </a:r>
          </a:p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Présentation</a:t>
            </a:r>
          </a:p>
          <a:p>
            <a:pPr algn="ctr">
              <a:buClr>
                <a:srgbClr val="FF0000"/>
              </a:buClr>
              <a:buFont typeface="Wingdings" charset="2"/>
              <a:buChar char="ü"/>
            </a:pPr>
            <a:r>
              <a:rPr lang="fr-FR" b="1" dirty="0" smtClean="0">
                <a:solidFill>
                  <a:srgbClr val="000000"/>
                </a:solidFill>
              </a:rPr>
              <a:t>Formulaire inscription</a:t>
            </a:r>
            <a:endParaRPr lang="fr-FR" b="1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59224"/>
          </a:xfrm>
        </p:spPr>
        <p:txBody>
          <a:bodyPr/>
          <a:lstStyle/>
          <a:p>
            <a:r>
              <a:rPr lang="fr-FR" dirty="0" smtClean="0"/>
              <a:t>Le site internet</a:t>
            </a:r>
            <a:endParaRPr lang="fr-FR" dirty="0"/>
          </a:p>
        </p:txBody>
      </p:sp>
      <p:pic>
        <p:nvPicPr>
          <p:cNvPr id="4" name="Espace réservé du contenu 3" descr="Screen Shot 2020-11-07 at 19.19.03.png"/>
          <p:cNvPicPr>
            <a:picLocks noGrp="1" noChangeAspect="1"/>
          </p:cNvPicPr>
          <p:nvPr>
            <p:ph idx="1"/>
          </p:nvPr>
        </p:nvPicPr>
        <p:blipFill>
          <a:blip r:embed="rId2"/>
          <a:srcRect t="-820" b="-820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IMPORTANT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1828800"/>
            <a:ext cx="8042276" cy="434340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Envoyer le lien du site et la </a:t>
            </a:r>
            <a:r>
              <a:rPr lang="fr-FR" dirty="0" smtClean="0">
                <a:solidFill>
                  <a:srgbClr val="000000"/>
                </a:solidFill>
              </a:rPr>
              <a:t>liste aux élèves dès maintenant;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Possibilité de commencer en janvier – pas de pression </a:t>
            </a:r>
            <a:r>
              <a:rPr lang="fr-FR" dirty="0" err="1" smtClean="0">
                <a:solidFill>
                  <a:srgbClr val="000000"/>
                </a:solidFill>
                <a:sym typeface="Wingdings"/>
              </a:rPr>
              <a:t></a:t>
            </a:r>
            <a:r>
              <a:rPr lang="fr-FR" dirty="0" smtClean="0">
                <a:solidFill>
                  <a:srgbClr val="000000"/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000000"/>
                </a:solidFill>
              </a:rPr>
              <a:t>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Visites d’écoles à partir de janvier 2021;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Accès gratuit aux ressources pédagogiques </a:t>
            </a:r>
          </a:p>
          <a:p>
            <a:pPr>
              <a:buNone/>
            </a:pPr>
            <a:r>
              <a:rPr lang="fr-FR" dirty="0" smtClean="0">
                <a:solidFill>
                  <a:srgbClr val="000000"/>
                </a:solidFill>
              </a:rPr>
              <a:t>   + site internet;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Communication sur site </a:t>
            </a:r>
            <a:r>
              <a:rPr lang="fr-FR" dirty="0" smtClean="0">
                <a:solidFill>
                  <a:srgbClr val="000000"/>
                </a:solidFill>
              </a:rPr>
              <a:t>internet</a:t>
            </a:r>
            <a:r>
              <a:rPr lang="fr-FR" dirty="0" smtClean="0">
                <a:solidFill>
                  <a:srgbClr val="000000"/>
                </a:solidFill>
              </a:rPr>
              <a:t> et par</a:t>
            </a:r>
            <a:r>
              <a:rPr lang="fr-FR" dirty="0" smtClean="0">
                <a:solidFill>
                  <a:srgbClr val="000000"/>
                </a:solidFill>
              </a:rPr>
              <a:t> email;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 Vidéos pour étudiants + forum;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Renvoyer le formulaire d’inscription.</a:t>
            </a:r>
            <a:endParaRPr lang="fr-FR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fr-FR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66800"/>
            <a:ext cx="4572000" cy="4572000"/>
          </a:xfrm>
          <a:prstGeom prst="rect">
            <a:avLst/>
          </a:prstGeom>
        </p:spPr>
      </p:pic>
      <p:pic>
        <p:nvPicPr>
          <p:cNvPr id="3" name="Image 2" descr="AEM_PrimaryLogo_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687" y="4648200"/>
            <a:ext cx="2126113" cy="1981200"/>
          </a:xfrm>
          <a:prstGeom prst="rect">
            <a:avLst/>
          </a:prstGeom>
        </p:spPr>
      </p:pic>
      <p:pic>
        <p:nvPicPr>
          <p:cNvPr id="4" name="Image 3" descr="logoAmb-Afrique-du-Su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804488"/>
            <a:ext cx="2362200" cy="1668624"/>
          </a:xfrm>
          <a:prstGeom prst="rect">
            <a:avLst/>
          </a:prstGeom>
        </p:spPr>
      </p:pic>
      <p:pic>
        <p:nvPicPr>
          <p:cNvPr id="5" name="Image 4" descr="AEM_PrimaryLogo_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87" y="609600"/>
            <a:ext cx="2126113" cy="1981200"/>
          </a:xfrm>
          <a:prstGeom prst="rect">
            <a:avLst/>
          </a:prstGeom>
        </p:spPr>
      </p:pic>
      <p:pic>
        <p:nvPicPr>
          <p:cNvPr id="6" name="Image 5" descr="logoAmb-Afrique-du-Su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609600"/>
            <a:ext cx="2362200" cy="1668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Aspect.thmx</Template>
  <TotalTime>7951</TotalTime>
  <Words>363</Words>
  <Application>Microsoft Macintosh PowerPoint</Application>
  <PresentationFormat>Présentation à l'écran (4:3)</PresentationFormat>
  <Paragraphs>91</Paragraphs>
  <Slides>19</Slides>
  <Notes>7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Brise</vt:lpstr>
      <vt:lpstr>EPELLE-MOI  AFRIQUE DU SUD  « French Spelling Bee »  </vt:lpstr>
      <vt:lpstr>Coordinatrice « Epelle-moi »</vt:lpstr>
      <vt:lpstr>AFRICAN SPELLING BEE FEDERATION</vt:lpstr>
      <vt:lpstr>EPELLE-MOI AFRIQUE DU SUD</vt:lpstr>
      <vt:lpstr>Notre vidéo</vt:lpstr>
      <vt:lpstr>Les objectifs:</vt:lpstr>
      <vt:lpstr>Notre vision</vt:lpstr>
      <vt:lpstr>20 écoles</vt:lpstr>
      <vt:lpstr>3 catégories</vt:lpstr>
      <vt:lpstr>Diapositive 10</vt:lpstr>
      <vt:lpstr>La compétition</vt:lpstr>
      <vt:lpstr>ETAPE 1: écoles</vt:lpstr>
      <vt:lpstr>ETAPE 2: régional</vt:lpstr>
      <vt:lpstr>ETAPE 1: national</vt:lpstr>
      <vt:lpstr>Diapositive 15</vt:lpstr>
      <vt:lpstr>DOCUMENTS IMPORTANTS</vt:lpstr>
      <vt:lpstr>Le site internet</vt:lpstr>
      <vt:lpstr>IMPORTANT</vt:lpstr>
      <vt:lpstr>Diapositive 19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SPELLING BEE « Epelle-moi » Meeting 29 October </dc:title>
  <dc:creator>Muriel Huet</dc:creator>
  <cp:lastModifiedBy>Muriel Huet</cp:lastModifiedBy>
  <cp:revision>30</cp:revision>
  <cp:lastPrinted>2020-11-07T17:49:28Z</cp:lastPrinted>
  <dcterms:created xsi:type="dcterms:W3CDTF">2020-11-12T14:22:12Z</dcterms:created>
  <dcterms:modified xsi:type="dcterms:W3CDTF">2020-11-17T16:42:11Z</dcterms:modified>
</cp:coreProperties>
</file>